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0" cy="3398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49" y="228829"/>
            <a:ext cx="232876" cy="22850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3" cy="3600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59" cy="25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19" cy="323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3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3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1" y="5449787"/>
            <a:ext cx="284369" cy="280798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78" y="5172807"/>
            <a:ext cx="258623" cy="248303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78" y="5172807"/>
            <a:ext cx="258623" cy="248303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3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4"/>
            <a:ext cx="9142015" cy="5141637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9"/>
            <a:ext cx="9142016" cy="5136793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1" y="4477679"/>
            <a:ext cx="9144186" cy="9515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9" y="4704062"/>
            <a:ext cx="4996253" cy="898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7"/>
            <a:ext cx="6539483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7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80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5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4" y="285750"/>
            <a:ext cx="9142014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2" y="2992515"/>
            <a:ext cx="8635864" cy="2079231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2" cy="999112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4" y="285749"/>
            <a:ext cx="9142014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7"/>
            <a:ext cx="1170156" cy="477527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9" y="4704063"/>
            <a:ext cx="4996252" cy="898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7"/>
            <a:ext cx="6539482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6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7"/>
            <a:ext cx="8640763" cy="3698283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7"/>
            <a:ext cx="6548594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9" name="Slide Number"/>
          <p:cNvSpPr txBox="1"/>
          <p:nvPr>
            <p:ph type="sldNum" sz="quarter" idx="2"/>
          </p:nvPr>
        </p:nvSpPr>
        <p:spPr>
          <a:xfrm>
            <a:off x="568997" y="5030232"/>
            <a:ext cx="200344" cy="19558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20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699" cy="2719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2" y="5052587"/>
            <a:ext cx="670380" cy="273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1" y="5256777"/>
            <a:ext cx="3966629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1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7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 lIns="45718" tIns="45718" rIns="45718" bIns="45718"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7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7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4" y="197586"/>
            <a:ext cx="232875" cy="22850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70" marR="0" indent="-32657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05791" y="1280403"/>
            <a:ext cx="7517811" cy="3398025"/>
          </a:xfrm>
          <a:prstGeom prst="rect">
            <a:avLst/>
          </a:prstGeom>
        </p:spPr>
        <p:txBody>
          <a:bodyPr/>
          <a:lstStyle/>
          <a:p>
            <a:pPr defTabSz="429768">
              <a:defRPr sz="3384"/>
            </a:pPr>
            <a:r>
              <a:t>Arrowhead Framework development coordination: </a:t>
            </a:r>
          </a:p>
          <a:p>
            <a:pPr defTabSz="429768">
              <a:defRPr sz="3384"/>
            </a:pPr>
            <a:r>
              <a:t>21-06-08 at 15.30</a:t>
            </a:r>
          </a:p>
          <a:p>
            <a:pPr defTabSz="429768">
              <a:defRPr sz="3384"/>
            </a:pPr>
            <a:r>
              <a:t>Meeting link:</a:t>
            </a:r>
          </a:p>
          <a:p>
            <a:pPr defTabSz="429768">
              <a:defRPr sz="1128">
                <a:latin typeface="+mn-lt"/>
                <a:ea typeface="+mn-ea"/>
                <a:cs typeface="+mn-cs"/>
                <a:sym typeface="Helvetica"/>
              </a:defRPr>
            </a:pPr>
            <a:r>
              <a:rPr u="sng"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28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defTabSz="429768">
              <a:defRPr sz="3384"/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8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7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158808" y="12028"/>
            <a:ext cx="7444937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400" y="547221"/>
            <a:ext cx="8729200" cy="5088415"/>
          </a:xfrm>
          <a:prstGeom prst="rect">
            <a:avLst/>
          </a:prstGeom>
        </p:spPr>
        <p:txBody>
          <a:bodyPr numCol="2" spcCol="436459"/>
          <a:lstStyle/>
          <a:p>
            <a:pPr marL="159907" indent="-159907" defTabSz="406908">
              <a:spcBef>
                <a:spcPts val="0"/>
              </a:spcBef>
              <a:buSzPct val="100000"/>
              <a:buAutoNum type="arabicParenR" startAt="1"/>
              <a:defRPr sz="1246">
                <a:latin typeface="+mj-lt"/>
                <a:ea typeface="+mj-ea"/>
                <a:cs typeface="+mj-cs"/>
                <a:sym typeface="Avenir Roman"/>
              </a:defRPr>
            </a:pPr>
            <a:r>
              <a:t>Review #2 of Arrowhead Tools</a:t>
            </a:r>
            <a:br/>
          </a:p>
          <a:p>
            <a:pPr marL="159907" indent="-159907" defTabSz="406908">
              <a:spcBef>
                <a:spcPts val="0"/>
              </a:spcBef>
              <a:buSzPct val="100000"/>
              <a:buAutoNum type="arabicParenR" startAt="1"/>
              <a:defRPr sz="1246">
                <a:latin typeface="+mj-lt"/>
                <a:ea typeface="+mj-ea"/>
                <a:cs typeface="+mj-cs"/>
                <a:sym typeface="Avenir Roman"/>
              </a:defRPr>
            </a:pPr>
            <a:r>
              <a:t>NODE-RED, BEIA</a:t>
            </a:r>
            <a:br/>
          </a:p>
          <a:p>
            <a:pPr marL="159907" indent="-159907" defTabSz="406908">
              <a:spcBef>
                <a:spcPts val="0"/>
              </a:spcBef>
              <a:buSzPct val="100000"/>
              <a:buAutoNum type="arabicParenR" startAt="1"/>
              <a:defRPr sz="1246">
                <a:latin typeface="+mj-lt"/>
                <a:ea typeface="+mj-ea"/>
                <a:cs typeface="+mj-cs"/>
                <a:sym typeface="Avenir Roman"/>
              </a:defRPr>
            </a:pPr>
            <a:r>
              <a:t>Tools interoperability - Ropardo</a:t>
            </a:r>
          </a:p>
          <a:p>
            <a:pPr marL="159907" indent="-159907" defTabSz="406908">
              <a:spcBef>
                <a:spcPts val="0"/>
              </a:spcBef>
              <a:buSzPct val="100000"/>
              <a:buAutoNum type="arabicParenR" startAt="1"/>
              <a:defRPr sz="1246">
                <a:latin typeface="+mj-lt"/>
                <a:ea typeface="+mj-ea"/>
                <a:cs typeface="+mj-cs"/>
                <a:sym typeface="Avenir Roman"/>
              </a:defRPr>
            </a:pPr>
          </a:p>
          <a:p>
            <a:pPr marL="159907" indent="-159907" defTabSz="406908">
              <a:spcBef>
                <a:spcPts val="0"/>
              </a:spcBef>
              <a:buSzPct val="100000"/>
              <a:buAutoNum type="arabicParenR" startAt="5"/>
              <a:defRPr sz="1246">
                <a:latin typeface="+mj-lt"/>
                <a:ea typeface="+mj-ea"/>
                <a:cs typeface="+mj-cs"/>
                <a:sym typeface="Avenir Roman"/>
              </a:defRPr>
            </a:pPr>
            <a:r>
              <a:t>OPC-UA adaptor - Aparajita</a:t>
            </a:r>
            <a:br/>
          </a:p>
          <a:p>
            <a:pPr marL="159907" indent="-159907" defTabSz="406908">
              <a:spcBef>
                <a:spcPts val="0"/>
              </a:spcBef>
              <a:buSzPct val="100000"/>
              <a:buAutoNum type="arabicParenR" startAt="5"/>
              <a:defRPr sz="1246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roadmap, Jerker</a:t>
            </a:r>
            <a:br/>
          </a:p>
          <a:p>
            <a:pPr marL="159907" indent="-159907" defTabSz="406908">
              <a:spcBef>
                <a:spcPts val="0"/>
              </a:spcBef>
              <a:buSzPct val="100000"/>
              <a:buAutoNum type="arabicParenR" startAt="5"/>
              <a:defRPr sz="1246">
                <a:latin typeface="+mj-lt"/>
                <a:ea typeface="+mj-ea"/>
                <a:cs typeface="+mj-cs"/>
                <a:sym typeface="Avenir Roman"/>
              </a:defRPr>
            </a:pPr>
            <a:r>
              <a:t>Updates on release candidates </a:t>
            </a:r>
            <a:br/>
            <a:r>
              <a:t>SysML 1.6 profile &amp; core system models - Jerker</a:t>
            </a:r>
            <a:br/>
            <a:r>
              <a:t>WorkflowManager/WorkflowExecutor, Jaime, </a:t>
            </a:r>
            <a:br/>
            <a:r>
              <a:t>TestTool, Hans</a:t>
            </a:r>
            <a:br/>
            <a:r>
              <a:t>Sandboxing tool, Hans</a:t>
            </a:r>
            <a:br/>
            <a:r>
              <a:t>C++ of v4.2</a:t>
            </a:r>
            <a:br/>
          </a:p>
          <a:p>
            <a:pPr marL="159907" indent="-159907" defTabSz="406908">
              <a:spcBef>
                <a:spcPts val="0"/>
              </a:spcBef>
              <a:buSzPct val="100000"/>
              <a:buAutoNum type="arabicParenR" startAt="5"/>
              <a:defRPr sz="1246">
                <a:latin typeface="+mj-lt"/>
                <a:ea typeface="+mj-ea"/>
                <a:cs typeface="+mj-cs"/>
                <a:sym typeface="Avenir Roman"/>
              </a:defRPr>
            </a:pPr>
            <a:r>
              <a:t>Updates to prototypes</a:t>
            </a:r>
            <a:br/>
            <a:r>
              <a:t>Code generation from SysML, Saadia</a:t>
            </a:r>
            <a:br/>
            <a:r>
              <a:t>Consumer code generation, Cristina</a:t>
            </a:r>
            <a:br/>
            <a:r>
              <a:t>PlantDescription, Olov/Johan</a:t>
            </a:r>
            <a:br/>
            <a:r>
              <a:t>ExchangeNetwork, Ulf/Emanuel</a:t>
            </a:r>
            <a:br/>
            <a:r>
              <a:t>Autonomic orchestration/configuration, An</a:t>
            </a:r>
            <a:br/>
            <a:r>
              <a:t>Security mitigation tool, Silia</a:t>
            </a:r>
            <a:br/>
            <a:r>
              <a:t>Security compliance test, Ani</a:t>
            </a:r>
            <a:br/>
            <a:r>
              <a:t>Vorto, Hono and Hawkbit, Johannes</a:t>
            </a:r>
            <a:br/>
            <a:r>
              <a:t>ESB, CPN, NodeRed, Felix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C# and .net library</a:t>
            </a:r>
            <a:br/>
            <a:r>
              <a:t>Safety Manager, Mirren/Daniela (on-hold)</a:t>
            </a:r>
            <a:br/>
            <a:r>
              <a:t>Kura and Kapua, Paolo</a:t>
            </a:r>
            <a:br/>
          </a:p>
          <a:p>
            <a:pPr marL="159907" indent="-159907" defTabSz="406908">
              <a:spcBef>
                <a:spcPts val="0"/>
              </a:spcBef>
              <a:buSzPct val="100000"/>
              <a:buAutoNum type="arabicParenR" startAt="5"/>
              <a:defRPr sz="1246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</a:t>
            </a:r>
            <a:br/>
            <a:r>
              <a:t>Engineering process, Jan/Gianvito</a:t>
            </a:r>
            <a:br/>
            <a:r>
              <a:t>Engineering tool chain, Marek/Federico</a:t>
            </a:r>
            <a:br/>
            <a:r>
              <a:t>Engineering tools, Hans/Pal</a:t>
            </a:r>
            <a:br/>
          </a:p>
          <a:p>
            <a:pPr marL="159907" indent="-159907" defTabSz="406908">
              <a:spcBef>
                <a:spcPts val="0"/>
              </a:spcBef>
              <a:buSzPct val="100000"/>
              <a:buAutoNum type="arabicParenR" startAt="5"/>
              <a:defRPr sz="1246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</a:t>
            </a:r>
            <a:br/>
            <a:r>
              <a:t>Training, HW, SW, literature, Mattheui/Emmanuel/Mats</a:t>
            </a:r>
            <a:br/>
            <a:r>
              <a:t>Training tool, Sebastian/Marcello/Saadia</a:t>
            </a:r>
            <a:br/>
          </a:p>
          <a:p>
            <a:pPr marL="159907" indent="-159907" defTabSz="406908">
              <a:spcBef>
                <a:spcPts val="0"/>
              </a:spcBef>
              <a:buSzPct val="100000"/>
              <a:buAutoNum type="arabicParenR" startAt="5"/>
              <a:defRPr sz="1246">
                <a:latin typeface="+mj-lt"/>
                <a:ea typeface="+mj-ea"/>
                <a:cs typeface="+mj-cs"/>
                <a:sym typeface="Avenir Roman"/>
              </a:defRPr>
            </a:pPr>
            <a:r>
              <a:t>Next telco June 22</a:t>
            </a:r>
            <a:br/>
            <a:r>
              <a:t>Feature contributions: </a:t>
            </a:r>
            <a:br/>
            <a:r>
              <a:t>??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7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2"/>
            <a:ext cx="7444938" cy="687245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64807" y="872527"/>
            <a:ext cx="7444937" cy="4542188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2" indent="-320842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2" indent="-320842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</a:t>
            </a:r>
            <a:br/>
          </a:p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